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4F3EB5-EE1F-48E4-B733-6A8655C97D8D}">
  <a:tblStyle styleId="{534F3EB5-EE1F-48E4-B733-6A8655C97D8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1c6f658944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c6f6589447_2_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1c6f6589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1c6f6589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2ac50c71a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2ac50c71a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ac50c71a5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ac50c71a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ac50c71a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c50c71a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c50c71a5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c50c71a5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c50c71a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c50c71a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c50c71a5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c50c71a5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e79ccba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e79ccba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289871" y="2535655"/>
            <a:ext cx="11773183" cy="3294390"/>
          </a:xfrm>
          <a:custGeom>
            <a:rect b="b" l="l" r="r" t="t"/>
            <a:pathLst>
              <a:path extrusionOk="0" h="4392520" w="15697577">
                <a:moveTo>
                  <a:pt x="0" y="0"/>
                </a:moveTo>
                <a:lnTo>
                  <a:pt x="15697577" y="0"/>
                </a:lnTo>
                <a:lnTo>
                  <a:pt x="15697577" y="4392520"/>
                </a:lnTo>
                <a:lnTo>
                  <a:pt x="14728053" y="4392520"/>
                </a:lnTo>
                <a:lnTo>
                  <a:pt x="14728053" y="3495841"/>
                </a:lnTo>
                <a:lnTo>
                  <a:pt x="969523" y="3495841"/>
                </a:lnTo>
                <a:lnTo>
                  <a:pt x="969523" y="4392520"/>
                </a:lnTo>
                <a:lnTo>
                  <a:pt x="0" y="4392520"/>
                </a:lnTo>
                <a:close/>
              </a:path>
            </a:pathLst>
          </a:custGeom>
          <a:noFill/>
          <a:ln>
            <a:noFill/>
          </a:ln>
        </p:spPr>
      </p:pic>
      <p:pic>
        <p:nvPicPr>
          <p:cNvPr id="10" name="Google Shape;10;p2"/>
          <p:cNvPicPr preferRelativeResize="0"/>
          <p:nvPr/>
        </p:nvPicPr>
        <p:blipFill rotWithShape="1">
          <a:blip r:embed="rId3">
            <a:alphaModFix/>
          </a:blip>
          <a:srcRect b="0" l="0" r="53938" t="53295"/>
          <a:stretch/>
        </p:blipFill>
        <p:spPr>
          <a:xfrm flipH="1" rot="5400000">
            <a:off x="5677768" y="-23982"/>
            <a:ext cx="3449300" cy="3497581"/>
          </a:xfrm>
          <a:prstGeom prst="rect">
            <a:avLst/>
          </a:prstGeom>
          <a:noFill/>
          <a:ln>
            <a:noFill/>
          </a:ln>
        </p:spPr>
      </p:pic>
      <p:pic>
        <p:nvPicPr>
          <p:cNvPr id="11" name="Google Shape;11;p2"/>
          <p:cNvPicPr preferRelativeResize="0"/>
          <p:nvPr/>
        </p:nvPicPr>
        <p:blipFill rotWithShape="1">
          <a:blip r:embed="rId4">
            <a:alphaModFix/>
          </a:blip>
          <a:srcRect b="327" l="0" r="0" t="337"/>
          <a:stretch/>
        </p:blipFill>
        <p:spPr>
          <a:xfrm>
            <a:off x="6123296" y="4073066"/>
            <a:ext cx="2902359" cy="886829"/>
          </a:xfrm>
          <a:prstGeom prst="rect">
            <a:avLst/>
          </a:prstGeom>
          <a:noFill/>
          <a:ln>
            <a:noFill/>
          </a:ln>
        </p:spPr>
      </p:pic>
      <p:sp>
        <p:nvSpPr>
          <p:cNvPr id="12" name="Google Shape;12;p2"/>
          <p:cNvSpPr txBox="1"/>
          <p:nvPr>
            <p:ph type="ctrTitle"/>
          </p:nvPr>
        </p:nvSpPr>
        <p:spPr>
          <a:xfrm>
            <a:off x="1143000" y="685233"/>
            <a:ext cx="6858000" cy="1790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subTitle"/>
          </p:nvPr>
        </p:nvSpPr>
        <p:spPr>
          <a:xfrm>
            <a:off x="1938130" y="2835705"/>
            <a:ext cx="5225400" cy="1241700"/>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3300"/>
              <a:buNone/>
              <a:defRPr b="1" i="0" sz="3300">
                <a:solidFill>
                  <a:schemeClr val="lt1"/>
                </a:solidFill>
                <a:latin typeface="Arial"/>
                <a:ea typeface="Arial"/>
                <a:cs typeface="Arial"/>
                <a:sym typeface="Arial"/>
              </a:defRPr>
            </a:lvl1pPr>
            <a:lvl2pPr lvl="1" algn="ctr">
              <a:lnSpc>
                <a:spcPct val="90000"/>
              </a:lnSpc>
              <a:spcBef>
                <a:spcPts val="400"/>
              </a:spcBef>
              <a:spcAft>
                <a:spcPts val="0"/>
              </a:spcAft>
              <a:buClr>
                <a:srgbClr val="3D3D3D"/>
              </a:buClr>
              <a:buSzPts val="1500"/>
              <a:buNone/>
              <a:defRPr sz="1500"/>
            </a:lvl2pPr>
            <a:lvl3pPr lvl="2" algn="ctr">
              <a:lnSpc>
                <a:spcPct val="90000"/>
              </a:lnSpc>
              <a:spcBef>
                <a:spcPts val="400"/>
              </a:spcBef>
              <a:spcAft>
                <a:spcPts val="0"/>
              </a:spcAft>
              <a:buClr>
                <a:srgbClr val="3D3D3D"/>
              </a:buClr>
              <a:buSzPts val="1400"/>
              <a:buNone/>
              <a:defRPr sz="1400"/>
            </a:lvl3pPr>
            <a:lvl4pPr lvl="3" algn="ctr">
              <a:lnSpc>
                <a:spcPct val="90000"/>
              </a:lnSpc>
              <a:spcBef>
                <a:spcPts val="400"/>
              </a:spcBef>
              <a:spcAft>
                <a:spcPts val="0"/>
              </a:spcAft>
              <a:buClr>
                <a:srgbClr val="3D3D3D"/>
              </a:buClr>
              <a:buSzPts val="1200"/>
              <a:buNone/>
              <a:defRPr sz="1200"/>
            </a:lvl4pPr>
            <a:lvl5pPr lvl="4" algn="ctr">
              <a:lnSpc>
                <a:spcPct val="90000"/>
              </a:lnSpc>
              <a:spcBef>
                <a:spcPts val="400"/>
              </a:spcBef>
              <a:spcAft>
                <a:spcPts val="0"/>
              </a:spcAft>
              <a:buClr>
                <a:srgbClr val="3D3D3D"/>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cxnSp>
        <p:nvCxnSpPr>
          <p:cNvPr id="15" name="Google Shape;15;p3"/>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pic>
        <p:nvPicPr>
          <p:cNvPr id="16" name="Google Shape;16;p3"/>
          <p:cNvPicPr preferRelativeResize="0"/>
          <p:nvPr/>
        </p:nvPicPr>
        <p:blipFill rotWithShape="1">
          <a:blip r:embed="rId2">
            <a:alphaModFix/>
          </a:blip>
          <a:srcRect b="0" l="0" r="50000" t="50000"/>
          <a:stretch/>
        </p:blipFill>
        <p:spPr>
          <a:xfrm flipH="1" rot="10800000">
            <a:off x="5398705" y="1398203"/>
            <a:ext cx="3745296" cy="3745297"/>
          </a:xfrm>
          <a:custGeom>
            <a:rect b="b" l="l" r="r" t="t"/>
            <a:pathLst>
              <a:path extrusionOk="0" h="4993729" w="4993728">
                <a:moveTo>
                  <a:pt x="0" y="4993729"/>
                </a:moveTo>
                <a:lnTo>
                  <a:pt x="4993728" y="4993729"/>
                </a:lnTo>
                <a:lnTo>
                  <a:pt x="4993728" y="742700"/>
                </a:lnTo>
                <a:lnTo>
                  <a:pt x="4964388" y="747559"/>
                </a:lnTo>
                <a:cubicBezTo>
                  <a:pt x="4941105" y="750124"/>
                  <a:pt x="4917482" y="751438"/>
                  <a:pt x="4893575" y="751438"/>
                </a:cubicBezTo>
                <a:cubicBezTo>
                  <a:pt x="4511068" y="751438"/>
                  <a:pt x="4200984" y="415008"/>
                  <a:pt x="4200984" y="0"/>
                </a:cubicBezTo>
                <a:lnTo>
                  <a:pt x="0" y="0"/>
                </a:lnTo>
                <a:close/>
              </a:path>
            </a:pathLst>
          </a:custGeom>
          <a:noFill/>
          <a:ln>
            <a:noFill/>
          </a:ln>
        </p:spPr>
      </p:pic>
      <p:pic>
        <p:nvPicPr>
          <p:cNvPr id="17" name="Google Shape;17;p3"/>
          <p:cNvPicPr preferRelativeResize="0"/>
          <p:nvPr/>
        </p:nvPicPr>
        <p:blipFill rotWithShape="1">
          <a:blip r:embed="rId3">
            <a:alphaModFix/>
          </a:blip>
          <a:srcRect b="238" l="0" r="0" t="248"/>
          <a:stretch/>
        </p:blipFill>
        <p:spPr>
          <a:xfrm>
            <a:off x="6033401" y="102297"/>
            <a:ext cx="3035484" cy="575204"/>
          </a:xfrm>
          <a:prstGeom prst="rect">
            <a:avLst/>
          </a:prstGeom>
          <a:noFill/>
          <a:ln>
            <a:noFill/>
          </a:ln>
        </p:spPr>
      </p:pic>
      <p:sp>
        <p:nvSpPr>
          <p:cNvPr id="18" name="Google Shape;18;p3"/>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body"/>
          </p:nvPr>
        </p:nvSpPr>
        <p:spPr>
          <a:xfrm>
            <a:off x="606287" y="1249951"/>
            <a:ext cx="7886700" cy="32634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3D3D3D"/>
              </a:buClr>
              <a:buSzPts val="1400"/>
              <a:buNone/>
              <a:defRPr/>
            </a:lvl1pPr>
            <a:lvl2pPr indent="-228600" lvl="1" marL="914400" algn="l">
              <a:lnSpc>
                <a:spcPct val="90000"/>
              </a:lnSpc>
              <a:spcBef>
                <a:spcPts val="400"/>
              </a:spcBef>
              <a:spcAft>
                <a:spcPts val="0"/>
              </a:spcAft>
              <a:buClr>
                <a:srgbClr val="3D3D3D"/>
              </a:buClr>
              <a:buSzPts val="1400"/>
              <a:buNone/>
              <a:defRPr/>
            </a:lvl2pPr>
            <a:lvl3pPr indent="-228600" lvl="2" marL="1371600" algn="l">
              <a:lnSpc>
                <a:spcPct val="90000"/>
              </a:lnSpc>
              <a:spcBef>
                <a:spcPts val="400"/>
              </a:spcBef>
              <a:spcAft>
                <a:spcPts val="0"/>
              </a:spcAft>
              <a:buClr>
                <a:srgbClr val="3D3D3D"/>
              </a:buClr>
              <a:buSzPts val="1400"/>
              <a:buNone/>
              <a:defRPr/>
            </a:lvl3pPr>
            <a:lvl4pPr indent="-228600" lvl="3" marL="1828800" algn="l">
              <a:lnSpc>
                <a:spcPct val="90000"/>
              </a:lnSpc>
              <a:spcBef>
                <a:spcPts val="400"/>
              </a:spcBef>
              <a:spcAft>
                <a:spcPts val="0"/>
              </a:spcAft>
              <a:buClr>
                <a:srgbClr val="3D3D3D"/>
              </a:buClr>
              <a:buSzPts val="1400"/>
              <a:buNone/>
              <a:defRPr/>
            </a:lvl4pPr>
            <a:lvl5pPr indent="-228600" lvl="4" marL="2286000" algn="l">
              <a:lnSpc>
                <a:spcPct val="90000"/>
              </a:lnSpc>
              <a:spcBef>
                <a:spcPts val="400"/>
              </a:spcBef>
              <a:spcAft>
                <a:spcPts val="0"/>
              </a:spcAft>
              <a:buClr>
                <a:srgbClr val="3D3D3D"/>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cxnSp>
        <p:nvCxnSpPr>
          <p:cNvPr id="21" name="Google Shape;21;p4"/>
          <p:cNvCxnSpPr/>
          <p:nvPr/>
        </p:nvCxnSpPr>
        <p:spPr>
          <a:xfrm>
            <a:off x="244366" y="93488"/>
            <a:ext cx="0" cy="650400"/>
          </a:xfrm>
          <a:prstGeom prst="straightConnector1">
            <a:avLst/>
          </a:prstGeom>
          <a:noFill/>
          <a:ln cap="flat" cmpd="sng" w="76200">
            <a:solidFill>
              <a:srgbClr val="C02A31"/>
            </a:solidFill>
            <a:prstDash val="solid"/>
            <a:miter lim="800000"/>
            <a:headEnd len="sm" w="sm" type="none"/>
            <a:tailEnd len="sm" w="sm" type="none"/>
          </a:ln>
        </p:spPr>
      </p:cxnSp>
      <p:sp>
        <p:nvSpPr>
          <p:cNvPr id="22" name="Google Shape;22;p4"/>
          <p:cNvSpPr txBox="1"/>
          <p:nvPr>
            <p:ph type="title"/>
          </p:nvPr>
        </p:nvSpPr>
        <p:spPr>
          <a:xfrm>
            <a:off x="330476" y="102297"/>
            <a:ext cx="5703000" cy="650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23" name="Google Shape;23;p4"/>
          <p:cNvPicPr preferRelativeResize="0"/>
          <p:nvPr/>
        </p:nvPicPr>
        <p:blipFill rotWithShape="1">
          <a:blip r:embed="rId2">
            <a:alphaModFix/>
          </a:blip>
          <a:srcRect b="238" l="0" r="0" t="248"/>
          <a:stretch/>
        </p:blipFill>
        <p:spPr>
          <a:xfrm>
            <a:off x="6033401" y="102297"/>
            <a:ext cx="3035484" cy="5752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type="titleOnly">
  <p:cSld name="TITLE_ONLY">
    <p:spTree>
      <p:nvGrpSpPr>
        <p:cNvPr id="25" name="Shape 25"/>
        <p:cNvGrpSpPr/>
        <p:nvPr/>
      </p:nvGrpSpPr>
      <p:grpSpPr>
        <a:xfrm>
          <a:off x="0" y="0"/>
          <a:ext cx="0" cy="0"/>
          <a:chOff x="0" y="0"/>
          <a:chExt cx="0" cy="0"/>
        </a:xfrm>
      </p:grpSpPr>
      <p:sp>
        <p:nvSpPr>
          <p:cNvPr id="26" name="Google Shape;26;p6"/>
          <p:cNvSpPr/>
          <p:nvPr/>
        </p:nvSpPr>
        <p:spPr>
          <a:xfrm rot="5400000">
            <a:off x="4053880" y="-4060376"/>
            <a:ext cx="1054776" cy="9159765"/>
          </a:xfrm>
          <a:custGeom>
            <a:rect b="b" l="l" r="r" t="t"/>
            <a:pathLst>
              <a:path extrusionOk="0" h="12213020" w="1406368">
                <a:moveTo>
                  <a:pt x="0" y="12213020"/>
                </a:moveTo>
                <a:lnTo>
                  <a:pt x="0" y="0"/>
                </a:lnTo>
                <a:lnTo>
                  <a:pt x="365824" y="0"/>
                </a:lnTo>
                <a:lnTo>
                  <a:pt x="585106" y="501754"/>
                </a:lnTo>
                <a:cubicBezTo>
                  <a:pt x="1086671" y="1833960"/>
                  <a:pt x="1406368" y="3850077"/>
                  <a:pt x="1406368" y="6106510"/>
                </a:cubicBezTo>
                <a:cubicBezTo>
                  <a:pt x="1406368" y="8362945"/>
                  <a:pt x="1086671" y="10379061"/>
                  <a:pt x="585106" y="11711265"/>
                </a:cubicBezTo>
                <a:lnTo>
                  <a:pt x="365825" y="12213020"/>
                </a:lnTo>
                <a:close/>
              </a:path>
            </a:pathLst>
          </a:custGeom>
          <a:gradFill>
            <a:gsLst>
              <a:gs pos="0">
                <a:schemeClr val="accent2"/>
              </a:gs>
              <a:gs pos="5000">
                <a:schemeClr val="accent2"/>
              </a:gs>
              <a:gs pos="95000">
                <a:schemeClr val="accent1"/>
              </a:gs>
              <a:gs pos="100000">
                <a:schemeClr val="accent1"/>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7" name="Google Shape;27;p6"/>
          <p:cNvPicPr preferRelativeResize="0"/>
          <p:nvPr/>
        </p:nvPicPr>
        <p:blipFill rotWithShape="1">
          <a:blip r:embed="rId2">
            <a:alphaModFix/>
          </a:blip>
          <a:srcRect b="327" l="0" r="0" t="337"/>
          <a:stretch/>
        </p:blipFill>
        <p:spPr>
          <a:xfrm>
            <a:off x="3252312" y="76091"/>
            <a:ext cx="2902359" cy="886829"/>
          </a:xfrm>
          <a:prstGeom prst="rect">
            <a:avLst/>
          </a:prstGeom>
          <a:noFill/>
          <a:ln>
            <a:noFill/>
          </a:ln>
        </p:spPr>
      </p:pic>
      <p:sp>
        <p:nvSpPr>
          <p:cNvPr id="28" name="Google Shape;28;p6"/>
          <p:cNvSpPr txBox="1"/>
          <p:nvPr>
            <p:ph type="title"/>
          </p:nvPr>
        </p:nvSpPr>
        <p:spPr>
          <a:xfrm>
            <a:off x="1314450" y="1213091"/>
            <a:ext cx="6515100" cy="8220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rgbClr val="37358C"/>
              </a:buClr>
              <a:buSzPts val="3200"/>
              <a:buFont typeface="Arial"/>
              <a:buNone/>
              <a:defRPr sz="32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37358C"/>
              </a:buClr>
              <a:buSzPts val="3300"/>
              <a:buFont typeface="Arial"/>
              <a:buNone/>
              <a:defRPr b="1" i="0" sz="3300" u="none" cap="none" strike="noStrike">
                <a:solidFill>
                  <a:srgbClr val="37358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rgbClr val="3D3D3D"/>
              </a:buClr>
              <a:buSzPts val="2000"/>
              <a:buFont typeface="Arial"/>
              <a:buNone/>
              <a:defRPr b="0" i="0" sz="2000" u="none" cap="none" strike="noStrike">
                <a:solidFill>
                  <a:srgbClr val="3D3D3D"/>
                </a:solidFill>
                <a:latin typeface="Arial"/>
                <a:ea typeface="Arial"/>
                <a:cs typeface="Arial"/>
                <a:sym typeface="Arial"/>
              </a:defRPr>
            </a:lvl1pPr>
            <a:lvl2pPr indent="-228600" lvl="1" marL="914400" marR="0" rtl="0" algn="l">
              <a:lnSpc>
                <a:spcPct val="90000"/>
              </a:lnSpc>
              <a:spcBef>
                <a:spcPts val="400"/>
              </a:spcBef>
              <a:spcAft>
                <a:spcPts val="0"/>
              </a:spcAft>
              <a:buClr>
                <a:srgbClr val="3D3D3D"/>
              </a:buClr>
              <a:buSzPts val="1700"/>
              <a:buFont typeface="Arial"/>
              <a:buNone/>
              <a:defRPr b="0" i="0" sz="1700" u="none" cap="none" strike="noStrike">
                <a:solidFill>
                  <a:srgbClr val="3D3D3D"/>
                </a:solidFill>
                <a:latin typeface="Arial"/>
                <a:ea typeface="Arial"/>
                <a:cs typeface="Arial"/>
                <a:sym typeface="Arial"/>
              </a:defRPr>
            </a:lvl2pPr>
            <a:lvl3pPr indent="-228600" lvl="2" marL="1371600" marR="0" rtl="0" algn="l">
              <a:lnSpc>
                <a:spcPct val="90000"/>
              </a:lnSpc>
              <a:spcBef>
                <a:spcPts val="400"/>
              </a:spcBef>
              <a:spcAft>
                <a:spcPts val="0"/>
              </a:spcAft>
              <a:buClr>
                <a:srgbClr val="3D3D3D"/>
              </a:buClr>
              <a:buSzPts val="1500"/>
              <a:buFont typeface="Arial"/>
              <a:buNone/>
              <a:defRPr b="0" i="0" sz="1500" u="none" cap="none" strike="noStrike">
                <a:solidFill>
                  <a:srgbClr val="3D3D3D"/>
                </a:solidFill>
                <a:latin typeface="Arial"/>
                <a:ea typeface="Arial"/>
                <a:cs typeface="Arial"/>
                <a:sym typeface="Arial"/>
              </a:defRPr>
            </a:lvl3pPr>
            <a:lvl4pPr indent="-228600" lvl="3" marL="18288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4pPr>
            <a:lvl5pPr indent="-228600" lvl="4" marL="2286000" marR="0" rtl="0" algn="l">
              <a:lnSpc>
                <a:spcPct val="90000"/>
              </a:lnSpc>
              <a:spcBef>
                <a:spcPts val="400"/>
              </a:spcBef>
              <a:spcAft>
                <a:spcPts val="0"/>
              </a:spcAft>
              <a:buClr>
                <a:srgbClr val="3D3D3D"/>
              </a:buClr>
              <a:buSzPts val="1400"/>
              <a:buFont typeface="Arial"/>
              <a:buNone/>
              <a:defRPr b="0" i="0" sz="1400" u="none" cap="none" strike="noStrike">
                <a:solidFill>
                  <a:srgbClr val="3D3D3D"/>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drive.google.com/drive/folders/1kB-IpIu6N7ITA0F55JH4Sq1zcJw6asNh?usp=sharing" TargetMode="External"/><Relationship Id="rId5" Type="http://schemas.openxmlformats.org/officeDocument/2006/relationships/hyperlink" Target="https://github.com/cascadiaquakes/cvm-tool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geows.ds.iris.edu/files/geocsv/GeoCSV.pdf" TargetMode="External"/><Relationship Id="rId4" Type="http://schemas.openxmlformats.org/officeDocument/2006/relationships/hyperlink" Target="https://www.loc.gov/preservation/digital/formats/fdd/fdd000339.shtml" TargetMode="External"/><Relationship Id="rId5" Type="http://schemas.openxmlformats.org/officeDocument/2006/relationships/hyperlink" Target="https://cfconventions.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drive.google.com/drive/folders/1kB-IpIu6N7ITA0F55JH4Sq1zcJw6asNh?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2.png"/><Relationship Id="rId10" Type="http://schemas.openxmlformats.org/officeDocument/2006/relationships/image" Target="../media/image20.png"/><Relationship Id="rId9" Type="http://schemas.openxmlformats.org/officeDocument/2006/relationships/image" Target="../media/image1.jp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7"/>
          <p:cNvSpPr txBox="1"/>
          <p:nvPr>
            <p:ph type="ctrTitle"/>
          </p:nvPr>
        </p:nvSpPr>
        <p:spPr>
          <a:xfrm>
            <a:off x="1143000" y="685233"/>
            <a:ext cx="6858000" cy="1790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37358C"/>
              </a:buClr>
              <a:buSzPts val="4500"/>
              <a:buFont typeface="Arial"/>
              <a:buNone/>
            </a:pPr>
            <a:r>
              <a:rPr lang="en"/>
              <a:t>CRESCENT CVM Format &amp; Tools</a:t>
            </a:r>
            <a:endParaRPr/>
          </a:p>
        </p:txBody>
      </p:sp>
      <p:sp>
        <p:nvSpPr>
          <p:cNvPr id="34" name="Google Shape;34;p7"/>
          <p:cNvSpPr txBox="1"/>
          <p:nvPr>
            <p:ph idx="1" type="subTitle"/>
          </p:nvPr>
        </p:nvSpPr>
        <p:spPr>
          <a:xfrm>
            <a:off x="1938130" y="2835705"/>
            <a:ext cx="5225498" cy="1241821"/>
          </a:xfrm>
          <a:prstGeom prst="rect">
            <a:avLst/>
          </a:prstGeom>
          <a:noFill/>
          <a:ln>
            <a:noFill/>
          </a:ln>
          <a:effectLst>
            <a:outerShdw blurRad="50800" rotWithShape="0" algn="tl" dir="2700000" dist="38100">
              <a:srgbClr val="000000">
                <a:alpha val="40000"/>
              </a:srgbClr>
            </a:outerShdw>
          </a:effectLst>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3300"/>
              <a:buNone/>
            </a:pPr>
            <a:r>
              <a:rPr lang="en" sz="1800"/>
              <a:t>2024-01-08</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8"/>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Status</a:t>
            </a:r>
            <a:endParaRPr/>
          </a:p>
        </p:txBody>
      </p:sp>
      <p:sp>
        <p:nvSpPr>
          <p:cNvPr id="40" name="Google Shape;40;p8"/>
          <p:cNvSpPr txBox="1"/>
          <p:nvPr/>
        </p:nvSpPr>
        <p:spPr>
          <a:xfrm>
            <a:off x="579450" y="1047750"/>
            <a:ext cx="8413800" cy="40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3D3D"/>
                </a:solidFill>
              </a:rPr>
              <a:t>From the meeting of 2023-12-22:</a:t>
            </a:r>
            <a:endParaRPr sz="2000">
              <a:solidFill>
                <a:srgbClr val="3D3D3D"/>
              </a:solidFill>
            </a:endParaRPr>
          </a:p>
          <a:p>
            <a:pPr indent="0" lvl="0" marL="0" rtl="0" algn="l">
              <a:spcBef>
                <a:spcPts val="0"/>
              </a:spcBef>
              <a:spcAft>
                <a:spcPts val="0"/>
              </a:spcAft>
              <a:buNone/>
            </a:pPr>
            <a:r>
              <a:t/>
            </a:r>
            <a:endParaRPr sz="2000">
              <a:solidFill>
                <a:srgbClr val="3D3D3D"/>
              </a:solidFill>
            </a:endParaRPr>
          </a:p>
        </p:txBody>
      </p:sp>
      <p:pic>
        <p:nvPicPr>
          <p:cNvPr id="41" name="Google Shape;41;p8"/>
          <p:cNvPicPr preferRelativeResize="0"/>
          <p:nvPr/>
        </p:nvPicPr>
        <p:blipFill rotWithShape="1">
          <a:blip r:embed="rId3">
            <a:alphaModFix/>
          </a:blip>
          <a:srcRect b="1941" l="0" r="0" t="0"/>
          <a:stretch/>
        </p:blipFill>
        <p:spPr>
          <a:xfrm>
            <a:off x="579450" y="1515200"/>
            <a:ext cx="4831002" cy="2802800"/>
          </a:xfrm>
          <a:prstGeom prst="rect">
            <a:avLst/>
          </a:prstGeom>
          <a:noFill/>
          <a:ln>
            <a:noFill/>
          </a:ln>
        </p:spPr>
      </p:pic>
      <p:sp>
        <p:nvSpPr>
          <p:cNvPr id="42" name="Google Shape;42;p8"/>
          <p:cNvSpPr txBox="1"/>
          <p:nvPr/>
        </p:nvSpPr>
        <p:spPr>
          <a:xfrm>
            <a:off x="5627700" y="1603375"/>
            <a:ext cx="3048000" cy="25956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3D3D3D"/>
              </a:buClr>
              <a:buSzPts val="1100"/>
              <a:buChar char="●"/>
            </a:pPr>
            <a:r>
              <a:rPr lang="en" sz="1100">
                <a:solidFill>
                  <a:srgbClr val="3D3D3D"/>
                </a:solidFill>
              </a:rPr>
              <a:t>Downloaded Stephenson’s model</a:t>
            </a:r>
            <a:br>
              <a:rPr lang="en" sz="1100">
                <a:solidFill>
                  <a:srgbClr val="3D3D3D"/>
                </a:solidFill>
              </a:rPr>
            </a:br>
            <a:endParaRPr sz="1100">
              <a:solidFill>
                <a:srgbClr val="3D3D3D"/>
              </a:solidFill>
            </a:endParaRPr>
          </a:p>
          <a:p>
            <a:pPr indent="-298450" lvl="0" marL="457200" rtl="0" algn="l">
              <a:lnSpc>
                <a:spcPct val="115000"/>
              </a:lnSpc>
              <a:spcBef>
                <a:spcPts val="0"/>
              </a:spcBef>
              <a:spcAft>
                <a:spcPts val="0"/>
              </a:spcAft>
              <a:buClr>
                <a:srgbClr val="3D3D3D"/>
              </a:buClr>
              <a:buSzPts val="1100"/>
              <a:buChar char="●"/>
            </a:pPr>
            <a:r>
              <a:rPr lang="en" sz="1100">
                <a:solidFill>
                  <a:srgbClr val="3D3D3D"/>
                </a:solidFill>
              </a:rPr>
              <a:t>Received model from Jon (thank you!)</a:t>
            </a:r>
            <a:endParaRPr sz="1100">
              <a:solidFill>
                <a:srgbClr val="3D3D3D"/>
              </a:solidFill>
            </a:endParaRPr>
          </a:p>
          <a:p>
            <a:pPr indent="0" lvl="0" marL="457200" rtl="0" algn="l">
              <a:lnSpc>
                <a:spcPct val="115000"/>
              </a:lnSpc>
              <a:spcBef>
                <a:spcPts val="0"/>
              </a:spcBef>
              <a:spcAft>
                <a:spcPts val="0"/>
              </a:spcAft>
              <a:buNone/>
            </a:pPr>
            <a:r>
              <a:t/>
            </a:r>
            <a:endParaRPr sz="1100">
              <a:solidFill>
                <a:srgbClr val="3D3D3D"/>
              </a:solidFill>
            </a:endParaRPr>
          </a:p>
          <a:p>
            <a:pPr indent="-298450" lvl="0" marL="457200" rtl="0" algn="l">
              <a:lnSpc>
                <a:spcPct val="115000"/>
              </a:lnSpc>
              <a:spcBef>
                <a:spcPts val="0"/>
              </a:spcBef>
              <a:spcAft>
                <a:spcPts val="0"/>
              </a:spcAft>
              <a:buClr>
                <a:srgbClr val="3D3D3D"/>
              </a:buClr>
              <a:buSzPts val="1100"/>
              <a:buChar char="●"/>
            </a:pPr>
            <a:r>
              <a:rPr lang="en" sz="1100">
                <a:solidFill>
                  <a:srgbClr val="3D3D3D"/>
                </a:solidFill>
              </a:rPr>
              <a:t>Manually converted </a:t>
            </a:r>
            <a:r>
              <a:rPr lang="en" sz="1100">
                <a:solidFill>
                  <a:srgbClr val="3D3D3D"/>
                </a:solidFill>
              </a:rPr>
              <a:t>Stephenson’s and Jon’s models </a:t>
            </a:r>
            <a:r>
              <a:rPr lang="en" sz="1100">
                <a:solidFill>
                  <a:srgbClr val="3D3D3D"/>
                </a:solidFill>
              </a:rPr>
              <a:t>to GeoCSV and netCDF</a:t>
            </a:r>
            <a:br>
              <a:rPr lang="en" sz="1100">
                <a:solidFill>
                  <a:srgbClr val="3D3D3D"/>
                </a:solidFill>
              </a:rPr>
            </a:br>
            <a:endParaRPr sz="1100">
              <a:solidFill>
                <a:srgbClr val="3D3D3D"/>
              </a:solidFill>
            </a:endParaRPr>
          </a:p>
          <a:p>
            <a:pPr indent="-298450" lvl="0" marL="457200" rtl="0" algn="l">
              <a:lnSpc>
                <a:spcPct val="115000"/>
              </a:lnSpc>
              <a:spcBef>
                <a:spcPts val="0"/>
              </a:spcBef>
              <a:spcAft>
                <a:spcPts val="0"/>
              </a:spcAft>
              <a:buClr>
                <a:srgbClr val="3D3D3D"/>
              </a:buClr>
              <a:buSzPts val="1100"/>
              <a:buChar char="●"/>
            </a:pPr>
            <a:r>
              <a:rPr lang="en" sz="1100">
                <a:solidFill>
                  <a:srgbClr val="3D3D3D"/>
                </a:solidFill>
              </a:rPr>
              <a:t>Evaluated the netCDF files</a:t>
            </a:r>
            <a:br>
              <a:rPr lang="en" sz="1100">
                <a:solidFill>
                  <a:srgbClr val="3D3D3D"/>
                </a:solidFill>
              </a:rPr>
            </a:br>
            <a:endParaRPr sz="1100">
              <a:solidFill>
                <a:srgbClr val="3D3D3D"/>
              </a:solidFill>
            </a:endParaRPr>
          </a:p>
          <a:p>
            <a:pPr indent="-298450" lvl="0" marL="457200" rtl="0" algn="l">
              <a:lnSpc>
                <a:spcPct val="115000"/>
              </a:lnSpc>
              <a:spcBef>
                <a:spcPts val="0"/>
              </a:spcBef>
              <a:spcAft>
                <a:spcPts val="0"/>
              </a:spcAft>
              <a:buClr>
                <a:srgbClr val="3D3D3D"/>
              </a:buClr>
              <a:buSzPts val="1100"/>
              <a:buChar char="●"/>
            </a:pPr>
            <a:r>
              <a:rPr lang="en" sz="1100">
                <a:solidFill>
                  <a:srgbClr val="3D3D3D"/>
                </a:solidFill>
              </a:rPr>
              <a:t>All files are available via  </a:t>
            </a:r>
            <a:r>
              <a:rPr lang="en" sz="1200" u="sng">
                <a:solidFill>
                  <a:schemeClr val="hlink"/>
                </a:solidFill>
                <a:hlinkClick r:id="rId4"/>
              </a:rPr>
              <a:t>Google Drive Folder</a:t>
            </a:r>
            <a:r>
              <a:rPr lang="en" sz="1100">
                <a:solidFill>
                  <a:srgbClr val="3D3D3D"/>
                </a:solidFill>
              </a:rPr>
              <a:t> </a:t>
            </a:r>
            <a:endParaRPr sz="1100">
              <a:solidFill>
                <a:srgbClr val="3D3D3D"/>
              </a:solidFill>
            </a:endParaRPr>
          </a:p>
          <a:p>
            <a:pPr indent="-298450" lvl="0" marL="457200" rtl="0" algn="l">
              <a:lnSpc>
                <a:spcPct val="115000"/>
              </a:lnSpc>
              <a:spcBef>
                <a:spcPts val="0"/>
              </a:spcBef>
              <a:spcAft>
                <a:spcPts val="0"/>
              </a:spcAft>
              <a:buClr>
                <a:srgbClr val="3D3D3D"/>
              </a:buClr>
              <a:buSzPts val="1100"/>
              <a:buChar char="●"/>
            </a:pPr>
            <a:r>
              <a:rPr lang="en" sz="1100">
                <a:solidFill>
                  <a:srgbClr val="3D3D3D"/>
                </a:solidFill>
              </a:rPr>
              <a:t>Code samples are available on </a:t>
            </a:r>
            <a:r>
              <a:rPr lang="en" sz="1100" u="sng">
                <a:solidFill>
                  <a:schemeClr val="hlink"/>
                </a:solidFill>
                <a:hlinkClick r:id="rId5"/>
              </a:rPr>
              <a:t>GitHub</a:t>
            </a:r>
            <a:endParaRPr sz="1100">
              <a:solidFill>
                <a:srgbClr val="3D3D3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9"/>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Formats</a:t>
            </a:r>
            <a:endParaRPr/>
          </a:p>
        </p:txBody>
      </p:sp>
      <p:graphicFrame>
        <p:nvGraphicFramePr>
          <p:cNvPr id="48" name="Google Shape;48;p9"/>
          <p:cNvGraphicFramePr/>
          <p:nvPr/>
        </p:nvGraphicFramePr>
        <p:xfrm>
          <a:off x="354088" y="1248663"/>
          <a:ext cx="3000000" cy="3000000"/>
        </p:xfrm>
        <a:graphic>
          <a:graphicData uri="http://schemas.openxmlformats.org/drawingml/2006/table">
            <a:tbl>
              <a:tblPr>
                <a:noFill/>
                <a:tableStyleId>{534F3EB5-EE1F-48E4-B733-6A8655C97D8D}</a:tableStyleId>
              </a:tblPr>
              <a:tblGrid>
                <a:gridCol w="817225"/>
                <a:gridCol w="2425300"/>
                <a:gridCol w="5193300"/>
              </a:tblGrid>
              <a:tr h="100000">
                <a:tc>
                  <a:txBody>
                    <a:bodyPr/>
                    <a:lstStyle/>
                    <a:p>
                      <a:pPr indent="0" lvl="0" marL="0" rtl="0" algn="l">
                        <a:lnSpc>
                          <a:spcPct val="115000"/>
                        </a:lnSpc>
                        <a:spcBef>
                          <a:spcPts val="0"/>
                        </a:spcBef>
                        <a:spcAft>
                          <a:spcPts val="800"/>
                        </a:spcAft>
                        <a:buNone/>
                      </a:pPr>
                      <a:r>
                        <a:rPr b="1" lang="en" sz="1050">
                          <a:solidFill>
                            <a:srgbClr val="3B3B3B"/>
                          </a:solidFill>
                        </a:rPr>
                        <a:t>Format</a:t>
                      </a:r>
                      <a:endParaRPr b="1" sz="10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1050">
                          <a:solidFill>
                            <a:srgbClr val="3B3B3B"/>
                          </a:solidFill>
                        </a:rPr>
                        <a:t>Type</a:t>
                      </a:r>
                      <a:endParaRPr b="1" sz="10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b="1" lang="en" sz="1050">
                          <a:solidFill>
                            <a:srgbClr val="3B3B3B"/>
                          </a:solidFill>
                        </a:rPr>
                        <a:t>Description</a:t>
                      </a:r>
                      <a:endParaRPr b="1" sz="1050">
                        <a:solidFill>
                          <a:srgbClr val="3B3B3B"/>
                        </a:solidFill>
                      </a:endParaRPr>
                    </a:p>
                  </a:txBody>
                  <a:tcPr marT="47625" marB="47625" marR="95250" marL="95250">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1050">
                          <a:solidFill>
                            <a:srgbClr val="3B3B3B"/>
                          </a:solidFill>
                        </a:rPr>
                        <a:t>GeoCSV</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1050">
                          <a:solidFill>
                            <a:srgbClr val="3B3B3B"/>
                          </a:solidFill>
                        </a:rPr>
                        <a:t>ASCII</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1050">
                          <a:solidFill>
                            <a:srgbClr val="3B3B3B"/>
                          </a:solidFill>
                        </a:rPr>
                        <a:t>An extension of the </a:t>
                      </a:r>
                      <a:r>
                        <a:rPr i="1" lang="en" sz="1050">
                          <a:solidFill>
                            <a:srgbClr val="3B3B3B"/>
                          </a:solidFill>
                        </a:rPr>
                        <a:t>human readable</a:t>
                      </a:r>
                      <a:r>
                        <a:rPr lang="en" sz="1050">
                          <a:solidFill>
                            <a:srgbClr val="3B3B3B"/>
                          </a:solidFill>
                        </a:rPr>
                        <a:t>, CSV (Comma-Separated Values) format with extensive metadata (</a:t>
                      </a:r>
                      <a:r>
                        <a:rPr lang="en" sz="1050">
                          <a:solidFill>
                            <a:schemeClr val="hlink"/>
                          </a:solidFill>
                          <a:uFill>
                            <a:noFill/>
                          </a:uFill>
                          <a:hlinkClick r:id="rId3"/>
                        </a:rPr>
                        <a:t>more</a:t>
                      </a:r>
                      <a:r>
                        <a:rPr lang="en" sz="1050">
                          <a:solidFill>
                            <a:srgbClr val="3B3B3B"/>
                          </a:solidFill>
                        </a:rPr>
                        <a:t>)</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1050">
                          <a:solidFill>
                            <a:srgbClr val="3B3B3B"/>
                          </a:solidFill>
                        </a:rPr>
                        <a:t>netCDF</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1050">
                          <a:solidFill>
                            <a:srgbClr val="3B3B3B"/>
                          </a:solidFill>
                        </a:rPr>
                        <a:t>Network Common Data Form (netCDF) , Version 4 Classic</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800"/>
                        </a:spcAft>
                        <a:buNone/>
                      </a:pPr>
                      <a:r>
                        <a:rPr lang="en" sz="1050">
                          <a:solidFill>
                            <a:srgbClr val="3B3B3B"/>
                          </a:solidFill>
                        </a:rPr>
                        <a:t>Provides the netCDF-4 performance benefits while using the classic data model. Supports compression to reduce the file size (</a:t>
                      </a:r>
                      <a:r>
                        <a:rPr lang="en" sz="1050">
                          <a:solidFill>
                            <a:schemeClr val="hlink"/>
                          </a:solidFill>
                          <a:uFill>
                            <a:noFill/>
                          </a:uFill>
                          <a:hlinkClick r:id="rId4"/>
                        </a:rPr>
                        <a:t>more</a:t>
                      </a:r>
                      <a:r>
                        <a:rPr lang="en" sz="1050">
                          <a:solidFill>
                            <a:srgbClr val="3B3B3B"/>
                          </a:solidFill>
                        </a:rPr>
                        <a:t>)</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9100">
                <a:tc>
                  <a:txBody>
                    <a:bodyPr/>
                    <a:lstStyle/>
                    <a:p>
                      <a:pPr indent="0" lvl="0" marL="0" rtl="0" algn="l">
                        <a:lnSpc>
                          <a:spcPct val="115000"/>
                        </a:lnSpc>
                        <a:spcBef>
                          <a:spcPts val="0"/>
                        </a:spcBef>
                        <a:spcAft>
                          <a:spcPts val="800"/>
                        </a:spcAft>
                        <a:buNone/>
                      </a:pPr>
                      <a:r>
                        <a:rPr lang="en" sz="1050">
                          <a:solidFill>
                            <a:srgbClr val="3B3B3B"/>
                          </a:solidFill>
                        </a:rPr>
                        <a:t>Zarr or HDF5</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800"/>
                        </a:spcAft>
                        <a:buNone/>
                      </a:pPr>
                      <a:r>
                        <a:rPr lang="en" sz="1050">
                          <a:solidFill>
                            <a:srgbClr val="3B3B3B"/>
                          </a:solidFill>
                        </a:rPr>
                        <a:t>TBD</a:t>
                      </a:r>
                      <a:endParaRPr sz="1050">
                        <a:solidFill>
                          <a:srgbClr val="3B3B3B"/>
                        </a:solidFill>
                      </a:endParaRPr>
                    </a:p>
                  </a:txBody>
                  <a:tcPr marT="47625" marB="47625" marR="95250" marL="95250">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47625" marB="47625" marR="95250" marL="95250">
                    <a:lnT cap="flat" cmpd="sng" w="9525">
                      <a:solidFill>
                        <a:srgbClr val="000000"/>
                      </a:solidFill>
                      <a:prstDash val="solid"/>
                      <a:round/>
                      <a:headEnd len="sm" w="sm" type="none"/>
                      <a:tailEnd len="sm" w="sm" type="none"/>
                    </a:lnT>
                  </a:tcPr>
                </a:tc>
              </a:tr>
            </a:tbl>
          </a:graphicData>
        </a:graphic>
      </p:graphicFrame>
      <p:sp>
        <p:nvSpPr>
          <p:cNvPr id="49" name="Google Shape;49;p9"/>
          <p:cNvSpPr txBox="1"/>
          <p:nvPr/>
        </p:nvSpPr>
        <p:spPr>
          <a:xfrm>
            <a:off x="189900" y="3315600"/>
            <a:ext cx="8847000" cy="179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1700">
                <a:solidFill>
                  <a:srgbClr val="3B3B3B"/>
                </a:solidFill>
              </a:rPr>
              <a:t>Metadata</a:t>
            </a:r>
            <a:endParaRPr b="1" sz="1700">
              <a:solidFill>
                <a:srgbClr val="3B3B3B"/>
              </a:solidFill>
            </a:endParaRPr>
          </a:p>
          <a:p>
            <a:pPr indent="0" lvl="0" marL="0" rtl="0" algn="l">
              <a:lnSpc>
                <a:spcPct val="115000"/>
              </a:lnSpc>
              <a:spcBef>
                <a:spcPts val="0"/>
              </a:spcBef>
              <a:spcAft>
                <a:spcPts val="0"/>
              </a:spcAft>
              <a:buNone/>
            </a:pPr>
            <a:r>
              <a:rPr lang="en" sz="1050">
                <a:solidFill>
                  <a:srgbClr val="3B3B3B"/>
                </a:solidFill>
              </a:rPr>
              <a:t>All files (regardless of format) will include uniform extensive metadata that follow the </a:t>
            </a:r>
            <a:r>
              <a:rPr lang="en" sz="1050">
                <a:solidFill>
                  <a:schemeClr val="hlink"/>
                </a:solidFill>
                <a:uFill>
                  <a:noFill/>
                </a:uFill>
                <a:hlinkClick r:id="rId5"/>
              </a:rPr>
              <a:t>CF Metadata Conventions</a:t>
            </a:r>
            <a:r>
              <a:rPr lang="en" sz="1050">
                <a:solidFill>
                  <a:srgbClr val="3B3B3B"/>
                </a:solidFill>
              </a:rPr>
              <a:t>.</a:t>
            </a:r>
            <a:endParaRPr sz="1050">
              <a:solidFill>
                <a:srgbClr val="3B3B3B"/>
              </a:solidFill>
            </a:endParaRPr>
          </a:p>
          <a:p>
            <a:pPr indent="0" lvl="0" marL="0" rtl="0" algn="l">
              <a:lnSpc>
                <a:spcPct val="115000"/>
              </a:lnSpc>
              <a:spcBef>
                <a:spcPts val="1800"/>
              </a:spcBef>
              <a:spcAft>
                <a:spcPts val="0"/>
              </a:spcAft>
              <a:buNone/>
            </a:pPr>
            <a:r>
              <a:rPr b="1" lang="en" sz="1700">
                <a:solidFill>
                  <a:srgbClr val="3B3B3B"/>
                </a:solidFill>
              </a:rPr>
              <a:t>Coordinate Systems</a:t>
            </a:r>
            <a:endParaRPr b="1" sz="1700">
              <a:solidFill>
                <a:srgbClr val="3B3B3B"/>
              </a:solidFill>
            </a:endParaRPr>
          </a:p>
          <a:p>
            <a:pPr indent="0" lvl="0" marL="0" rtl="0" algn="l">
              <a:lnSpc>
                <a:spcPct val="115000"/>
              </a:lnSpc>
              <a:spcBef>
                <a:spcPts val="0"/>
              </a:spcBef>
              <a:spcAft>
                <a:spcPts val="1200"/>
              </a:spcAft>
              <a:buNone/>
            </a:pPr>
            <a:r>
              <a:rPr lang="en" sz="1050">
                <a:solidFill>
                  <a:srgbClr val="3B3B3B"/>
                </a:solidFill>
              </a:rPr>
              <a:t>The proposed GeoCSV and netCDF file formats support both projected coordinate variables (x and y) and the geographic latitude and longitude variables. This would facilitate model query and visualization based on (x,y) or (longitude, latitude) coordinates.</a:t>
            </a:r>
            <a:endParaRPr sz="1050">
              <a:solidFill>
                <a:srgbClr val="3B3B3B"/>
              </a:solidFill>
            </a:endParaRPr>
          </a:p>
        </p:txBody>
      </p:sp>
      <p:sp>
        <p:nvSpPr>
          <p:cNvPr id="50" name="Google Shape;50;p9"/>
          <p:cNvSpPr txBox="1"/>
          <p:nvPr/>
        </p:nvSpPr>
        <p:spPr>
          <a:xfrm>
            <a:off x="189900" y="877588"/>
            <a:ext cx="4233600" cy="908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n" sz="1700">
                <a:solidFill>
                  <a:srgbClr val="3B3B3B"/>
                </a:solidFill>
              </a:rPr>
              <a:t>Proposed File Formats:</a:t>
            </a:r>
            <a:endParaRPr b="1" sz="1700">
              <a:solidFill>
                <a:srgbClr val="3B3B3B"/>
              </a:solidFill>
            </a:endParaRPr>
          </a:p>
          <a:p>
            <a:pPr indent="0" lvl="0" marL="0" rtl="0" algn="l">
              <a:spcBef>
                <a:spcPts val="1200"/>
              </a:spcBef>
              <a:spcAft>
                <a:spcPts val="0"/>
              </a:spcAft>
              <a:buNone/>
            </a:pPr>
            <a:r>
              <a:t/>
            </a:r>
            <a:endParaRPr sz="2000">
              <a:solidFill>
                <a:srgbClr val="3D3D3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0"/>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GeoCSV Header</a:t>
            </a:r>
            <a:endParaRPr/>
          </a:p>
        </p:txBody>
      </p:sp>
      <p:pic>
        <p:nvPicPr>
          <p:cNvPr id="56" name="Google Shape;56;p10"/>
          <p:cNvPicPr preferRelativeResize="0"/>
          <p:nvPr/>
        </p:nvPicPr>
        <p:blipFill rotWithShape="1">
          <a:blip r:embed="rId3">
            <a:alphaModFix/>
          </a:blip>
          <a:srcRect b="0" l="0" r="0" t="2515"/>
          <a:stretch/>
        </p:blipFill>
        <p:spPr>
          <a:xfrm>
            <a:off x="280825" y="1166825"/>
            <a:ext cx="5183150" cy="1404925"/>
          </a:xfrm>
          <a:prstGeom prst="rect">
            <a:avLst/>
          </a:prstGeom>
          <a:noFill/>
          <a:ln>
            <a:noFill/>
          </a:ln>
          <a:effectLst>
            <a:outerShdw blurRad="57150" rotWithShape="0" algn="bl" dir="5400000" dist="19050">
              <a:srgbClr val="000000">
                <a:alpha val="50000"/>
              </a:srgbClr>
            </a:outerShdw>
          </a:effectLst>
        </p:spPr>
      </p:pic>
      <p:sp>
        <p:nvSpPr>
          <p:cNvPr id="57" name="Google Shape;57;p10"/>
          <p:cNvSpPr txBox="1"/>
          <p:nvPr/>
        </p:nvSpPr>
        <p:spPr>
          <a:xfrm>
            <a:off x="280825" y="752700"/>
            <a:ext cx="29340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D3D3D"/>
                </a:solidFill>
              </a:rPr>
              <a:t>Stephenson’s model</a:t>
            </a:r>
            <a:endParaRPr sz="2000">
              <a:solidFill>
                <a:srgbClr val="3D3D3D"/>
              </a:solidFill>
            </a:endParaRPr>
          </a:p>
        </p:txBody>
      </p:sp>
      <p:pic>
        <p:nvPicPr>
          <p:cNvPr id="58" name="Google Shape;58;p10"/>
          <p:cNvPicPr preferRelativeResize="0"/>
          <p:nvPr/>
        </p:nvPicPr>
        <p:blipFill>
          <a:blip r:embed="rId4">
            <a:alphaModFix/>
          </a:blip>
          <a:stretch>
            <a:fillRect/>
          </a:stretch>
        </p:blipFill>
        <p:spPr>
          <a:xfrm>
            <a:off x="4320175" y="667275"/>
            <a:ext cx="3249625" cy="440895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Converted Files</a:t>
            </a:r>
            <a:endParaRPr/>
          </a:p>
        </p:txBody>
      </p:sp>
      <p:pic>
        <p:nvPicPr>
          <p:cNvPr id="64" name="Google Shape;64;p11"/>
          <p:cNvPicPr preferRelativeResize="0"/>
          <p:nvPr/>
        </p:nvPicPr>
        <p:blipFill>
          <a:blip r:embed="rId3">
            <a:alphaModFix/>
          </a:blip>
          <a:stretch>
            <a:fillRect/>
          </a:stretch>
        </p:blipFill>
        <p:spPr>
          <a:xfrm>
            <a:off x="215900" y="1497247"/>
            <a:ext cx="8839204" cy="2999632"/>
          </a:xfrm>
          <a:prstGeom prst="rect">
            <a:avLst/>
          </a:prstGeom>
          <a:noFill/>
          <a:ln>
            <a:noFill/>
          </a:ln>
        </p:spPr>
      </p:pic>
      <p:sp>
        <p:nvSpPr>
          <p:cNvPr id="65" name="Google Shape;65;p11"/>
          <p:cNvSpPr txBox="1"/>
          <p:nvPr/>
        </p:nvSpPr>
        <p:spPr>
          <a:xfrm>
            <a:off x="330475" y="1016175"/>
            <a:ext cx="49500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All files are available under the  </a:t>
            </a:r>
            <a:r>
              <a:rPr lang="en" sz="1200" u="sng">
                <a:solidFill>
                  <a:schemeClr val="hlink"/>
                </a:solidFill>
                <a:hlinkClick r:id="rId4"/>
              </a:rPr>
              <a:t>Google Drive Folder</a:t>
            </a:r>
            <a:endParaRPr>
              <a:solidFill>
                <a:srgbClr val="C02A3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1200"/>
              </a:spcAft>
              <a:buNone/>
            </a:pPr>
            <a:r>
              <a:rPr lang="en" sz="1700">
                <a:solidFill>
                  <a:srgbClr val="3B3B3B"/>
                </a:solidFill>
              </a:rPr>
              <a:t>Exploring the netCDF Files Using Xarray (plotter.py)</a:t>
            </a:r>
            <a:endParaRPr/>
          </a:p>
        </p:txBody>
      </p:sp>
      <p:pic>
        <p:nvPicPr>
          <p:cNvPr id="71" name="Google Shape;71;p12"/>
          <p:cNvPicPr preferRelativeResize="0"/>
          <p:nvPr/>
        </p:nvPicPr>
        <p:blipFill>
          <a:blip r:embed="rId3">
            <a:alphaModFix/>
          </a:blip>
          <a:stretch>
            <a:fillRect/>
          </a:stretch>
        </p:blipFill>
        <p:spPr>
          <a:xfrm>
            <a:off x="152400" y="811825"/>
            <a:ext cx="3062301" cy="4179274"/>
          </a:xfrm>
          <a:prstGeom prst="rect">
            <a:avLst/>
          </a:prstGeom>
          <a:noFill/>
          <a:ln>
            <a:noFill/>
          </a:ln>
        </p:spPr>
      </p:pic>
      <p:pic>
        <p:nvPicPr>
          <p:cNvPr id="72" name="Google Shape;72;p12"/>
          <p:cNvPicPr preferRelativeResize="0"/>
          <p:nvPr/>
        </p:nvPicPr>
        <p:blipFill>
          <a:blip r:embed="rId4">
            <a:alphaModFix/>
          </a:blip>
          <a:stretch>
            <a:fillRect/>
          </a:stretch>
        </p:blipFill>
        <p:spPr>
          <a:xfrm>
            <a:off x="3389450" y="1214450"/>
            <a:ext cx="4516326" cy="3063425"/>
          </a:xfrm>
          <a:prstGeom prst="rect">
            <a:avLst/>
          </a:prstGeom>
          <a:noFill/>
          <a:ln>
            <a:noFill/>
          </a:ln>
        </p:spPr>
      </p:pic>
      <p:pic>
        <p:nvPicPr>
          <p:cNvPr id="73" name="Google Shape;73;p12"/>
          <p:cNvPicPr preferRelativeResize="0"/>
          <p:nvPr/>
        </p:nvPicPr>
        <p:blipFill>
          <a:blip r:embed="rId5">
            <a:alphaModFix/>
          </a:blip>
          <a:stretch>
            <a:fillRect/>
          </a:stretch>
        </p:blipFill>
        <p:spPr>
          <a:xfrm>
            <a:off x="3111525" y="1597485"/>
            <a:ext cx="4984752" cy="2096926"/>
          </a:xfrm>
          <a:prstGeom prst="rect">
            <a:avLst/>
          </a:prstGeom>
          <a:noFill/>
          <a:ln>
            <a:noFill/>
          </a:ln>
        </p:spPr>
      </p:pic>
      <p:pic>
        <p:nvPicPr>
          <p:cNvPr id="74" name="Google Shape;74;p12"/>
          <p:cNvPicPr preferRelativeResize="0"/>
          <p:nvPr/>
        </p:nvPicPr>
        <p:blipFill>
          <a:blip r:embed="rId6">
            <a:alphaModFix/>
          </a:blip>
          <a:stretch>
            <a:fillRect/>
          </a:stretch>
        </p:blipFill>
        <p:spPr>
          <a:xfrm>
            <a:off x="5572126" y="1199175"/>
            <a:ext cx="2203999" cy="2893525"/>
          </a:xfrm>
          <a:prstGeom prst="rect">
            <a:avLst/>
          </a:prstGeom>
          <a:noFill/>
          <a:ln>
            <a:noFill/>
          </a:ln>
        </p:spPr>
      </p:pic>
      <p:pic>
        <p:nvPicPr>
          <p:cNvPr id="75" name="Google Shape;75;p12"/>
          <p:cNvPicPr preferRelativeResize="0"/>
          <p:nvPr/>
        </p:nvPicPr>
        <p:blipFill>
          <a:blip r:embed="rId7">
            <a:alphaModFix/>
          </a:blip>
          <a:stretch>
            <a:fillRect/>
          </a:stretch>
        </p:blipFill>
        <p:spPr>
          <a:xfrm>
            <a:off x="3329376" y="1093226"/>
            <a:ext cx="2005324" cy="2957026"/>
          </a:xfrm>
          <a:prstGeom prst="rect">
            <a:avLst/>
          </a:prstGeom>
          <a:noFill/>
          <a:ln>
            <a:noFill/>
          </a:ln>
        </p:spPr>
      </p:pic>
      <p:pic>
        <p:nvPicPr>
          <p:cNvPr id="76" name="Google Shape;76;p12"/>
          <p:cNvPicPr preferRelativeResize="0"/>
          <p:nvPr/>
        </p:nvPicPr>
        <p:blipFill>
          <a:blip r:embed="rId8">
            <a:alphaModFix/>
          </a:blip>
          <a:stretch>
            <a:fillRect/>
          </a:stretch>
        </p:blipFill>
        <p:spPr>
          <a:xfrm>
            <a:off x="5662690" y="1093225"/>
            <a:ext cx="1984011" cy="3063424"/>
          </a:xfrm>
          <a:prstGeom prst="rect">
            <a:avLst/>
          </a:prstGeom>
          <a:noFill/>
          <a:ln>
            <a:noFill/>
          </a:ln>
        </p:spPr>
      </p:pic>
      <p:pic>
        <p:nvPicPr>
          <p:cNvPr id="77" name="Google Shape;77;p12"/>
          <p:cNvPicPr preferRelativeResize="0"/>
          <p:nvPr/>
        </p:nvPicPr>
        <p:blipFill>
          <a:blip r:embed="rId9">
            <a:alphaModFix/>
          </a:blip>
          <a:stretch>
            <a:fillRect/>
          </a:stretch>
        </p:blipFill>
        <p:spPr>
          <a:xfrm>
            <a:off x="2495575" y="2787825"/>
            <a:ext cx="325000" cy="227275"/>
          </a:xfrm>
          <a:prstGeom prst="rect">
            <a:avLst/>
          </a:prstGeom>
          <a:noFill/>
          <a:ln>
            <a:noFill/>
          </a:ln>
        </p:spPr>
      </p:pic>
      <p:pic>
        <p:nvPicPr>
          <p:cNvPr id="78" name="Google Shape;78;p12"/>
          <p:cNvPicPr preferRelativeResize="0"/>
          <p:nvPr/>
        </p:nvPicPr>
        <p:blipFill>
          <a:blip r:embed="rId9">
            <a:alphaModFix/>
          </a:blip>
          <a:stretch>
            <a:fillRect/>
          </a:stretch>
        </p:blipFill>
        <p:spPr>
          <a:xfrm>
            <a:off x="2676375" y="3130725"/>
            <a:ext cx="325000" cy="227275"/>
          </a:xfrm>
          <a:prstGeom prst="rect">
            <a:avLst/>
          </a:prstGeom>
          <a:noFill/>
          <a:ln>
            <a:noFill/>
          </a:ln>
        </p:spPr>
      </p:pic>
      <p:pic>
        <p:nvPicPr>
          <p:cNvPr id="79" name="Google Shape;79;p12"/>
          <p:cNvPicPr preferRelativeResize="0"/>
          <p:nvPr/>
        </p:nvPicPr>
        <p:blipFill>
          <a:blip r:embed="rId9">
            <a:alphaModFix/>
          </a:blip>
          <a:stretch>
            <a:fillRect/>
          </a:stretch>
        </p:blipFill>
        <p:spPr>
          <a:xfrm>
            <a:off x="2676375" y="3433950"/>
            <a:ext cx="325000" cy="227275"/>
          </a:xfrm>
          <a:prstGeom prst="rect">
            <a:avLst/>
          </a:prstGeom>
          <a:noFill/>
          <a:ln>
            <a:noFill/>
          </a:ln>
        </p:spPr>
      </p:pic>
      <p:pic>
        <p:nvPicPr>
          <p:cNvPr id="80" name="Google Shape;80;p12"/>
          <p:cNvPicPr preferRelativeResize="0"/>
          <p:nvPr/>
        </p:nvPicPr>
        <p:blipFill>
          <a:blip r:embed="rId9">
            <a:alphaModFix/>
          </a:blip>
          <a:stretch>
            <a:fillRect/>
          </a:stretch>
        </p:blipFill>
        <p:spPr>
          <a:xfrm>
            <a:off x="2552625" y="3737175"/>
            <a:ext cx="325000" cy="227275"/>
          </a:xfrm>
          <a:prstGeom prst="rect">
            <a:avLst/>
          </a:prstGeom>
          <a:noFill/>
          <a:ln>
            <a:noFill/>
          </a:ln>
        </p:spPr>
      </p:pic>
      <p:pic>
        <p:nvPicPr>
          <p:cNvPr id="81" name="Google Shape;81;p12"/>
          <p:cNvPicPr preferRelativeResize="0"/>
          <p:nvPr/>
        </p:nvPicPr>
        <p:blipFill>
          <a:blip r:embed="rId9">
            <a:alphaModFix/>
          </a:blip>
          <a:stretch>
            <a:fillRect/>
          </a:stretch>
        </p:blipFill>
        <p:spPr>
          <a:xfrm>
            <a:off x="2443075" y="4277875"/>
            <a:ext cx="325000" cy="227275"/>
          </a:xfrm>
          <a:prstGeom prst="rect">
            <a:avLst/>
          </a:prstGeom>
          <a:noFill/>
          <a:ln>
            <a:noFill/>
          </a:ln>
        </p:spPr>
      </p:pic>
      <p:pic>
        <p:nvPicPr>
          <p:cNvPr id="82" name="Google Shape;82;p12"/>
          <p:cNvPicPr preferRelativeResize="0"/>
          <p:nvPr/>
        </p:nvPicPr>
        <p:blipFill>
          <a:blip r:embed="rId10">
            <a:alphaModFix/>
          </a:blip>
          <a:stretch>
            <a:fillRect/>
          </a:stretch>
        </p:blipFill>
        <p:spPr>
          <a:xfrm>
            <a:off x="5572125" y="1214450"/>
            <a:ext cx="1343424" cy="1992302"/>
          </a:xfrm>
          <a:prstGeom prst="rect">
            <a:avLst/>
          </a:prstGeom>
          <a:noFill/>
          <a:ln>
            <a:noFill/>
          </a:ln>
        </p:spPr>
      </p:pic>
      <p:sp>
        <p:nvSpPr>
          <p:cNvPr id="83" name="Google Shape;83;p12"/>
          <p:cNvSpPr txBox="1"/>
          <p:nvPr/>
        </p:nvSpPr>
        <p:spPr>
          <a:xfrm>
            <a:off x="1935775" y="457825"/>
            <a:ext cx="249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D3D3D"/>
                </a:solidFill>
              </a:rPr>
              <a:t>Stephenson’s model</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7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1200"/>
              </a:spcAft>
              <a:buNone/>
            </a:pPr>
            <a:r>
              <a:rPr lang="en" sz="1700">
                <a:solidFill>
                  <a:srgbClr val="3B3B3B"/>
                </a:solidFill>
              </a:rPr>
              <a:t>Exploring the netCDF Files Using Xarray (plotter.py)</a:t>
            </a:r>
            <a:endParaRPr/>
          </a:p>
        </p:txBody>
      </p:sp>
      <p:pic>
        <p:nvPicPr>
          <p:cNvPr id="89" name="Google Shape;89;p13"/>
          <p:cNvPicPr preferRelativeResize="0"/>
          <p:nvPr/>
        </p:nvPicPr>
        <p:blipFill>
          <a:blip r:embed="rId3">
            <a:alphaModFix/>
          </a:blip>
          <a:stretch>
            <a:fillRect/>
          </a:stretch>
        </p:blipFill>
        <p:spPr>
          <a:xfrm>
            <a:off x="152400" y="905097"/>
            <a:ext cx="3267779" cy="4086002"/>
          </a:xfrm>
          <a:prstGeom prst="rect">
            <a:avLst/>
          </a:prstGeom>
          <a:noFill/>
          <a:ln>
            <a:noFill/>
          </a:ln>
        </p:spPr>
      </p:pic>
      <p:sp>
        <p:nvSpPr>
          <p:cNvPr id="90" name="Google Shape;90;p13"/>
          <p:cNvSpPr txBox="1"/>
          <p:nvPr/>
        </p:nvSpPr>
        <p:spPr>
          <a:xfrm>
            <a:off x="1935775" y="551100"/>
            <a:ext cx="249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D3D3D"/>
                </a:solidFill>
              </a:rPr>
              <a:t>J</a:t>
            </a:r>
            <a:r>
              <a:rPr lang="en" sz="1100">
                <a:solidFill>
                  <a:srgbClr val="3D3D3D"/>
                </a:solidFill>
              </a:rPr>
              <a:t>on’s model</a:t>
            </a:r>
            <a:endParaRPr sz="500"/>
          </a:p>
        </p:txBody>
      </p:sp>
      <p:pic>
        <p:nvPicPr>
          <p:cNvPr id="91" name="Google Shape;91;p13"/>
          <p:cNvPicPr preferRelativeResize="0"/>
          <p:nvPr/>
        </p:nvPicPr>
        <p:blipFill>
          <a:blip r:embed="rId4">
            <a:alphaModFix/>
          </a:blip>
          <a:stretch>
            <a:fillRect/>
          </a:stretch>
        </p:blipFill>
        <p:spPr>
          <a:xfrm>
            <a:off x="3299275" y="833450"/>
            <a:ext cx="4058801" cy="2641525"/>
          </a:xfrm>
          <a:prstGeom prst="rect">
            <a:avLst/>
          </a:prstGeom>
          <a:noFill/>
          <a:ln>
            <a:noFill/>
          </a:ln>
        </p:spPr>
      </p:pic>
      <p:pic>
        <p:nvPicPr>
          <p:cNvPr id="92" name="Google Shape;92;p13"/>
          <p:cNvPicPr preferRelativeResize="0"/>
          <p:nvPr/>
        </p:nvPicPr>
        <p:blipFill>
          <a:blip r:embed="rId5">
            <a:alphaModFix/>
          </a:blip>
          <a:stretch>
            <a:fillRect/>
          </a:stretch>
        </p:blipFill>
        <p:spPr>
          <a:xfrm>
            <a:off x="6033475" y="1359514"/>
            <a:ext cx="2326126" cy="3545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Tools to Develop</a:t>
            </a:r>
            <a:endParaRPr/>
          </a:p>
        </p:txBody>
      </p:sp>
      <p:pic>
        <p:nvPicPr>
          <p:cNvPr id="98" name="Google Shape;98;p14"/>
          <p:cNvPicPr preferRelativeResize="0"/>
          <p:nvPr/>
        </p:nvPicPr>
        <p:blipFill>
          <a:blip r:embed="rId3">
            <a:alphaModFix/>
          </a:blip>
          <a:stretch>
            <a:fillRect/>
          </a:stretch>
        </p:blipFill>
        <p:spPr>
          <a:xfrm>
            <a:off x="152400" y="905097"/>
            <a:ext cx="8839200" cy="4043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30476" y="102297"/>
            <a:ext cx="5703000" cy="6504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500">
                <a:solidFill>
                  <a:srgbClr val="37358C"/>
                </a:solidFill>
              </a:rPr>
              <a:t>Questions?</a:t>
            </a:r>
            <a:endParaRPr sz="2755"/>
          </a:p>
        </p:txBody>
      </p:sp>
      <p:sp>
        <p:nvSpPr>
          <p:cNvPr id="104" name="Google Shape;104;p15"/>
          <p:cNvSpPr txBox="1"/>
          <p:nvPr>
            <p:ph idx="1" type="body"/>
          </p:nvPr>
        </p:nvSpPr>
        <p:spPr>
          <a:xfrm>
            <a:off x="614225" y="1384775"/>
            <a:ext cx="7045500" cy="1891200"/>
          </a:xfrm>
          <a:prstGeom prst="rect">
            <a:avLst/>
          </a:prstGeom>
        </p:spPr>
        <p:txBody>
          <a:bodyPr anchorCtr="0" anchor="t" bIns="34275" lIns="68575" spcFirstLastPara="1" rIns="68575" wrap="square" tIns="34275">
            <a:normAutofit lnSpcReduction="20000"/>
          </a:bodyPr>
          <a:lstStyle/>
          <a:p>
            <a:pPr indent="0" lvl="0" marL="0" rtl="0" algn="l">
              <a:lnSpc>
                <a:spcPct val="150000"/>
              </a:lnSpc>
              <a:spcBef>
                <a:spcPts val="800"/>
              </a:spcBef>
              <a:spcAft>
                <a:spcPts val="0"/>
              </a:spcAft>
              <a:buNone/>
            </a:pPr>
            <a:r>
              <a:rPr lang="en">
                <a:solidFill>
                  <a:srgbClr val="3D3D3D"/>
                </a:solidFill>
              </a:rPr>
              <a:t>Your feedback is highly appreciated. For questions, comments and suggestions please contact Manoch:</a:t>
            </a:r>
            <a:endParaRPr>
              <a:solidFill>
                <a:srgbClr val="3D3D3D"/>
              </a:solidFill>
            </a:endParaRPr>
          </a:p>
          <a:p>
            <a:pPr indent="0" lvl="0" marL="0" rtl="0" algn="l">
              <a:spcBef>
                <a:spcPts val="800"/>
              </a:spcBef>
              <a:spcAft>
                <a:spcPts val="0"/>
              </a:spcAft>
              <a:buClr>
                <a:schemeClr val="dk1"/>
              </a:buClr>
              <a:buSzPts val="1100"/>
              <a:buFont typeface="Arial"/>
              <a:buNone/>
            </a:pPr>
            <a:r>
              <a:t/>
            </a:r>
            <a:endParaRPr>
              <a:solidFill>
                <a:srgbClr val="3D3D3D"/>
              </a:solidFill>
            </a:endParaRPr>
          </a:p>
          <a:p>
            <a:pPr indent="0" lvl="0" marL="0" rtl="0" algn="l">
              <a:spcBef>
                <a:spcPts val="800"/>
              </a:spcBef>
              <a:spcAft>
                <a:spcPts val="0"/>
              </a:spcAft>
              <a:buClr>
                <a:schemeClr val="dk1"/>
              </a:buClr>
              <a:buSzPts val="1100"/>
              <a:buFont typeface="Arial"/>
              <a:buNone/>
            </a:pPr>
            <a:r>
              <a:rPr lang="en">
                <a:solidFill>
                  <a:srgbClr val="3D3D3D"/>
                </a:solidFill>
              </a:rPr>
              <a:t>manochehr.bahavar@earthscope.org</a:t>
            </a:r>
            <a:endParaRPr>
              <a:solidFill>
                <a:srgbClr val="3D3D3D"/>
              </a:solidFill>
            </a:endParaRPr>
          </a:p>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GE-SAGE">
  <a:themeElements>
    <a:clrScheme name="EarthScope_for_print">
      <a:dk1>
        <a:srgbClr val="000000"/>
      </a:dk1>
      <a:lt1>
        <a:srgbClr val="FFFFFF"/>
      </a:lt1>
      <a:dk2>
        <a:srgbClr val="979699"/>
      </a:dk2>
      <a:lt2>
        <a:srgbClr val="F6F3F3"/>
      </a:lt2>
      <a:accent1>
        <a:srgbClr val="CC2929"/>
      </a:accent1>
      <a:accent2>
        <a:srgbClr val="37358C"/>
      </a:accent2>
      <a:accent3>
        <a:srgbClr val="979698"/>
      </a:accent3>
      <a:accent4>
        <a:srgbClr val="F6F3F3"/>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